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latsi" charset="1" panose="00000500000000000000"/>
      <p:regular r:id="rId34"/>
    </p:embeddedFont>
    <p:embeddedFont>
      <p:font typeface="Open Sans Bold" charset="1" panose="020B0806030504020204"/>
      <p:regular r:id="rId35"/>
    </p:embeddedFont>
    <p:embeddedFont>
      <p:font typeface="Canva Sans Bold" charset="1" panose="020B0803030501040103"/>
      <p:regular r:id="rId36"/>
    </p:embeddedFont>
    <p:embeddedFont>
      <p:font typeface="Open Sans" charset="1" panose="020B0606030504020204"/>
      <p:regular r:id="rId37"/>
    </p:embeddedFont>
    <p:embeddedFont>
      <p:font typeface="Abhaya Libre Bold" charset="1" panose="02000803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677969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25003" y="872640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39083" y="3783617"/>
            <a:ext cx="12915900" cy="56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3"/>
              </a:lnSpc>
              <a:spcBef>
                <a:spcPct val="0"/>
              </a:spcBef>
            </a:pPr>
            <a:r>
              <a:rPr lang="en-US" sz="1083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Email Spam Classifier</a:t>
            </a:r>
          </a:p>
          <a:p>
            <a:pPr algn="ctr">
              <a:lnSpc>
                <a:spcPts val="15163"/>
              </a:lnSpc>
              <a:spcBef>
                <a:spcPct val="0"/>
              </a:spcBef>
            </a:pPr>
            <a:r>
              <a:rPr lang="en-US" sz="1083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  <a:p>
            <a:pPr algn="ctr">
              <a:lnSpc>
                <a:spcPts val="1516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425003" y="6370955"/>
            <a:ext cx="6862997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by: Group 32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</a:t>
            </a: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. Shobhana Verma (MSD23006)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 Kashish Chhabra (MSD23001)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3. Sahil Bhardwaj (MSD23009)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4. Ranjan Das (MSD23012)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583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2122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83466" y="2510024"/>
            <a:ext cx="11301259" cy="5961414"/>
          </a:xfrm>
          <a:custGeom>
            <a:avLst/>
            <a:gdLst/>
            <a:ahLst/>
            <a:cxnLst/>
            <a:rect r="r" b="b" t="t" l="l"/>
            <a:pathLst>
              <a:path h="5961414" w="11301259">
                <a:moveTo>
                  <a:pt x="0" y="0"/>
                </a:moveTo>
                <a:lnTo>
                  <a:pt x="11301259" y="0"/>
                </a:lnTo>
                <a:lnTo>
                  <a:pt x="11301259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80810" y="1789724"/>
            <a:ext cx="532638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Top 25 Common Stop Words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3762" y="-14586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71301" y="2563995"/>
            <a:ext cx="10459851" cy="6694305"/>
          </a:xfrm>
          <a:custGeom>
            <a:avLst/>
            <a:gdLst/>
            <a:ahLst/>
            <a:cxnLst/>
            <a:rect r="r" b="b" t="t" l="l"/>
            <a:pathLst>
              <a:path h="6694305" w="10459851">
                <a:moveTo>
                  <a:pt x="0" y="0"/>
                </a:moveTo>
                <a:lnTo>
                  <a:pt x="10459851" y="0"/>
                </a:lnTo>
                <a:lnTo>
                  <a:pt x="10459851" y="6694305"/>
                </a:lnTo>
                <a:lnTo>
                  <a:pt x="0" y="6694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20840" y="1606550"/>
            <a:ext cx="484632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Top 25 Common Bi-grams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12397" y="2075504"/>
            <a:ext cx="12759358" cy="6507273"/>
          </a:xfrm>
          <a:custGeom>
            <a:avLst/>
            <a:gdLst/>
            <a:ahLst/>
            <a:cxnLst/>
            <a:rect r="r" b="b" t="t" l="l"/>
            <a:pathLst>
              <a:path h="6507273" w="12759358">
                <a:moveTo>
                  <a:pt x="0" y="0"/>
                </a:moveTo>
                <a:lnTo>
                  <a:pt x="12759358" y="0"/>
                </a:lnTo>
                <a:lnTo>
                  <a:pt x="12759358" y="6507273"/>
                </a:lnTo>
                <a:lnTo>
                  <a:pt x="0" y="6507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46689" y="1349692"/>
            <a:ext cx="498348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Top 25 Common Tri-grams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18511" y="2075504"/>
            <a:ext cx="10650978" cy="6667647"/>
          </a:xfrm>
          <a:custGeom>
            <a:avLst/>
            <a:gdLst/>
            <a:ahLst/>
            <a:cxnLst/>
            <a:rect r="r" b="b" t="t" l="l"/>
            <a:pathLst>
              <a:path h="6667647" w="10650978">
                <a:moveTo>
                  <a:pt x="0" y="0"/>
                </a:moveTo>
                <a:lnTo>
                  <a:pt x="10650978" y="0"/>
                </a:lnTo>
                <a:lnTo>
                  <a:pt x="10650978" y="6667647"/>
                </a:lnTo>
                <a:lnTo>
                  <a:pt x="0" y="6667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9" t="0" r="-68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32439" y="1349692"/>
            <a:ext cx="441198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Top 25 Frequent Words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13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8511" y="2268066"/>
            <a:ext cx="9839835" cy="6543490"/>
          </a:xfrm>
          <a:custGeom>
            <a:avLst/>
            <a:gdLst/>
            <a:ahLst/>
            <a:cxnLst/>
            <a:rect r="r" b="b" t="t" l="l"/>
            <a:pathLst>
              <a:path h="6543490" w="9839835">
                <a:moveTo>
                  <a:pt x="0" y="0"/>
                </a:moveTo>
                <a:lnTo>
                  <a:pt x="9839835" y="0"/>
                </a:lnTo>
                <a:lnTo>
                  <a:pt x="9839835" y="6543490"/>
                </a:lnTo>
                <a:lnTo>
                  <a:pt x="0" y="654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70389" y="1349692"/>
            <a:ext cx="673608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Top 20 Frequent Words by Category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3301" y="4766905"/>
            <a:ext cx="17341397" cy="4068925"/>
          </a:xfrm>
          <a:custGeom>
            <a:avLst/>
            <a:gdLst/>
            <a:ahLst/>
            <a:cxnLst/>
            <a:rect r="r" b="b" t="t" l="l"/>
            <a:pathLst>
              <a:path h="4068925" w="17341397">
                <a:moveTo>
                  <a:pt x="0" y="0"/>
                </a:moveTo>
                <a:lnTo>
                  <a:pt x="17341398" y="0"/>
                </a:lnTo>
                <a:lnTo>
                  <a:pt x="17341398" y="4068926"/>
                </a:lnTo>
                <a:lnTo>
                  <a:pt x="0" y="406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0" r="0" b="-61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324824"/>
            <a:ext cx="12252960" cy="8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•Embedding: Used Word2Vec for generating 100-dimensional vectors.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•Purpose: Captures the semantic meaning of words, aiding in accurate classification.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24524" y="1577975"/>
            <a:ext cx="114071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CONTEXTUAL EMBEDDING AND WORD2VEC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2246324"/>
            <a:chOff x="0" y="0"/>
            <a:chExt cx="2083482" cy="29950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25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15</a:t>
              </a:r>
            </a:p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1964" y="3543626"/>
            <a:ext cx="5802840" cy="3640828"/>
          </a:xfrm>
          <a:custGeom>
            <a:avLst/>
            <a:gdLst/>
            <a:ahLst/>
            <a:cxnLst/>
            <a:rect r="r" b="b" t="t" l="l"/>
            <a:pathLst>
              <a:path h="3640828" w="5802840">
                <a:moveTo>
                  <a:pt x="0" y="0"/>
                </a:moveTo>
                <a:lnTo>
                  <a:pt x="5802840" y="0"/>
                </a:lnTo>
                <a:lnTo>
                  <a:pt x="5802840" y="3640829"/>
                </a:lnTo>
                <a:lnTo>
                  <a:pt x="0" y="364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2208" y="1321117"/>
            <a:ext cx="80924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HANDLING IMBALANCED DATA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11006" y="3165035"/>
            <a:ext cx="7929455" cy="43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339"/>
              </a:lnSpc>
              <a:buAutoNum type="arabicPeriod" startAt="1"/>
            </a:pPr>
            <a:r>
              <a:rPr lang="en-US" b="true" sz="30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•Problem: Class imbalance common in spam classification.</a:t>
            </a:r>
          </a:p>
          <a:p>
            <a:pPr algn="l" marL="669283" indent="-334641" lvl="1">
              <a:lnSpc>
                <a:spcPts val="4339"/>
              </a:lnSpc>
              <a:buAutoNum type="arabicPeriod" startAt="1"/>
            </a:pPr>
            <a:r>
              <a:rPr lang="en-US" b="true" sz="30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•Solutions: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       Undersampling: Reduced non-spam   emails to  balance classes.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        Oversampling: Duplicated spam emails.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      SMOTE: Created synthetic samples of spam emails for further balance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5262" y="2563731"/>
            <a:ext cx="3577820" cy="1483290"/>
          </a:xfrm>
          <a:custGeom>
            <a:avLst/>
            <a:gdLst/>
            <a:ahLst/>
            <a:cxnLst/>
            <a:rect r="r" b="b" t="t" l="l"/>
            <a:pathLst>
              <a:path h="1483290" w="3577820">
                <a:moveTo>
                  <a:pt x="0" y="0"/>
                </a:moveTo>
                <a:lnTo>
                  <a:pt x="3577820" y="0"/>
                </a:lnTo>
                <a:lnTo>
                  <a:pt x="3577820" y="1483290"/>
                </a:lnTo>
                <a:lnTo>
                  <a:pt x="0" y="148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000" r="-21586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057" y="4320999"/>
            <a:ext cx="6639612" cy="2009125"/>
          </a:xfrm>
          <a:custGeom>
            <a:avLst/>
            <a:gdLst/>
            <a:ahLst/>
            <a:cxnLst/>
            <a:rect r="r" b="b" t="t" l="l"/>
            <a:pathLst>
              <a:path h="2009125" w="6639612">
                <a:moveTo>
                  <a:pt x="0" y="0"/>
                </a:moveTo>
                <a:lnTo>
                  <a:pt x="6639611" y="0"/>
                </a:lnTo>
                <a:lnTo>
                  <a:pt x="6639611" y="2009125"/>
                </a:lnTo>
                <a:lnTo>
                  <a:pt x="0" y="20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9841" r="-7020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5262" y="6604102"/>
            <a:ext cx="5694282" cy="2340288"/>
          </a:xfrm>
          <a:custGeom>
            <a:avLst/>
            <a:gdLst/>
            <a:ahLst/>
            <a:cxnLst/>
            <a:rect r="r" b="b" t="t" l="l"/>
            <a:pathLst>
              <a:path h="2340288" w="5694282">
                <a:moveTo>
                  <a:pt x="0" y="0"/>
                </a:moveTo>
                <a:lnTo>
                  <a:pt x="5694282" y="0"/>
                </a:lnTo>
                <a:lnTo>
                  <a:pt x="5694282" y="2340287"/>
                </a:lnTo>
                <a:lnTo>
                  <a:pt x="0" y="2340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50469" y="2563731"/>
            <a:ext cx="6121401" cy="3004438"/>
          </a:xfrm>
          <a:custGeom>
            <a:avLst/>
            <a:gdLst/>
            <a:ahLst/>
            <a:cxnLst/>
            <a:rect r="r" b="b" t="t" l="l"/>
            <a:pathLst>
              <a:path h="3004438" w="6121401">
                <a:moveTo>
                  <a:pt x="0" y="0"/>
                </a:moveTo>
                <a:lnTo>
                  <a:pt x="6121401" y="0"/>
                </a:lnTo>
                <a:lnTo>
                  <a:pt x="6121401" y="3004438"/>
                </a:lnTo>
                <a:lnTo>
                  <a:pt x="0" y="3004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7094" y="5717092"/>
            <a:ext cx="4748151" cy="3138103"/>
          </a:xfrm>
          <a:custGeom>
            <a:avLst/>
            <a:gdLst/>
            <a:ahLst/>
            <a:cxnLst/>
            <a:rect r="r" b="b" t="t" l="l"/>
            <a:pathLst>
              <a:path h="3138103" w="4748151">
                <a:moveTo>
                  <a:pt x="0" y="0"/>
                </a:moveTo>
                <a:lnTo>
                  <a:pt x="4748151" y="0"/>
                </a:lnTo>
                <a:lnTo>
                  <a:pt x="4748151" y="3138103"/>
                </a:lnTo>
                <a:lnTo>
                  <a:pt x="0" y="313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04798" y="741363"/>
            <a:ext cx="47777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UNDERSAMPLING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17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6536" y="2057084"/>
            <a:ext cx="6437133" cy="3797908"/>
          </a:xfrm>
          <a:custGeom>
            <a:avLst/>
            <a:gdLst/>
            <a:ahLst/>
            <a:cxnLst/>
            <a:rect r="r" b="b" t="t" l="l"/>
            <a:pathLst>
              <a:path h="3797908" w="6437133">
                <a:moveTo>
                  <a:pt x="0" y="0"/>
                </a:moveTo>
                <a:lnTo>
                  <a:pt x="6437132" y="0"/>
                </a:lnTo>
                <a:lnTo>
                  <a:pt x="6437132" y="3797908"/>
                </a:lnTo>
                <a:lnTo>
                  <a:pt x="0" y="3797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56536" y="5945563"/>
            <a:ext cx="6437133" cy="2480474"/>
          </a:xfrm>
          <a:custGeom>
            <a:avLst/>
            <a:gdLst/>
            <a:ahLst/>
            <a:cxnLst/>
            <a:rect r="r" b="b" t="t" l="l"/>
            <a:pathLst>
              <a:path h="2480474" w="6437133">
                <a:moveTo>
                  <a:pt x="0" y="0"/>
                </a:moveTo>
                <a:lnTo>
                  <a:pt x="6437132" y="0"/>
                </a:lnTo>
                <a:lnTo>
                  <a:pt x="6437132" y="2480474"/>
                </a:lnTo>
                <a:lnTo>
                  <a:pt x="0" y="2480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48178" y="2057084"/>
            <a:ext cx="6869365" cy="2931513"/>
          </a:xfrm>
          <a:custGeom>
            <a:avLst/>
            <a:gdLst/>
            <a:ahLst/>
            <a:cxnLst/>
            <a:rect r="r" b="b" t="t" l="l"/>
            <a:pathLst>
              <a:path h="2931513" w="6869365">
                <a:moveTo>
                  <a:pt x="0" y="0"/>
                </a:moveTo>
                <a:lnTo>
                  <a:pt x="6869366" y="0"/>
                </a:lnTo>
                <a:lnTo>
                  <a:pt x="6869366" y="2931512"/>
                </a:lnTo>
                <a:lnTo>
                  <a:pt x="0" y="2931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8178" y="5294580"/>
            <a:ext cx="5036011" cy="3131457"/>
          </a:xfrm>
          <a:custGeom>
            <a:avLst/>
            <a:gdLst/>
            <a:ahLst/>
            <a:cxnLst/>
            <a:rect r="r" b="b" t="t" l="l"/>
            <a:pathLst>
              <a:path h="3131457" w="5036011">
                <a:moveTo>
                  <a:pt x="0" y="0"/>
                </a:moveTo>
                <a:lnTo>
                  <a:pt x="5036011" y="0"/>
                </a:lnTo>
                <a:lnTo>
                  <a:pt x="5036011" y="3131457"/>
                </a:lnTo>
                <a:lnTo>
                  <a:pt x="0" y="313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18158" y="741363"/>
            <a:ext cx="4351020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OVERSAMPLING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094" y="1673225"/>
            <a:ext cx="7198694" cy="4490185"/>
          </a:xfrm>
          <a:custGeom>
            <a:avLst/>
            <a:gdLst/>
            <a:ahLst/>
            <a:cxnLst/>
            <a:rect r="r" b="b" t="t" l="l"/>
            <a:pathLst>
              <a:path h="4490185" w="7198694">
                <a:moveTo>
                  <a:pt x="0" y="0"/>
                </a:moveTo>
                <a:lnTo>
                  <a:pt x="7198694" y="0"/>
                </a:lnTo>
                <a:lnTo>
                  <a:pt x="7198694" y="4490186"/>
                </a:lnTo>
                <a:lnTo>
                  <a:pt x="0" y="449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1468" y="6163411"/>
            <a:ext cx="7193320" cy="2781223"/>
          </a:xfrm>
          <a:custGeom>
            <a:avLst/>
            <a:gdLst/>
            <a:ahLst/>
            <a:cxnLst/>
            <a:rect r="r" b="b" t="t" l="l"/>
            <a:pathLst>
              <a:path h="2781223" w="7193320">
                <a:moveTo>
                  <a:pt x="0" y="0"/>
                </a:moveTo>
                <a:lnTo>
                  <a:pt x="7193320" y="0"/>
                </a:lnTo>
                <a:lnTo>
                  <a:pt x="7193320" y="2781223"/>
                </a:lnTo>
                <a:lnTo>
                  <a:pt x="0" y="2781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1948" y="1673225"/>
            <a:ext cx="6061158" cy="2785684"/>
          </a:xfrm>
          <a:custGeom>
            <a:avLst/>
            <a:gdLst/>
            <a:ahLst/>
            <a:cxnLst/>
            <a:rect r="r" b="b" t="t" l="l"/>
            <a:pathLst>
              <a:path h="2785684" w="6061158">
                <a:moveTo>
                  <a:pt x="0" y="0"/>
                </a:moveTo>
                <a:lnTo>
                  <a:pt x="6061159" y="0"/>
                </a:lnTo>
                <a:lnTo>
                  <a:pt x="6061159" y="2785684"/>
                </a:lnTo>
                <a:lnTo>
                  <a:pt x="0" y="278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71948" y="4720675"/>
            <a:ext cx="5301007" cy="3395958"/>
          </a:xfrm>
          <a:custGeom>
            <a:avLst/>
            <a:gdLst/>
            <a:ahLst/>
            <a:cxnLst/>
            <a:rect r="r" b="b" t="t" l="l"/>
            <a:pathLst>
              <a:path h="3395958" w="5301007">
                <a:moveTo>
                  <a:pt x="0" y="0"/>
                </a:moveTo>
                <a:lnTo>
                  <a:pt x="5301007" y="0"/>
                </a:lnTo>
                <a:lnTo>
                  <a:pt x="5301007" y="3395957"/>
                </a:lnTo>
                <a:lnTo>
                  <a:pt x="0" y="3395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63088" y="741363"/>
            <a:ext cx="268175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SMOTE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53980" y="933450"/>
            <a:ext cx="131800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98377" y="3924844"/>
            <a:ext cx="14260778" cy="325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Objective</a:t>
            </a: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: </a:t>
            </a: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Build a classifier that accurately distinguishes spam from non-spam emails.</a:t>
            </a:r>
          </a:p>
          <a:p>
            <a:pPr algn="just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Datasets: Merged from multiple Kaggle sources.</a:t>
            </a:r>
          </a:p>
          <a:p>
            <a:pPr algn="just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Methods Used: Text preprocessing, feature engineering, model training, and handling data imbalance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116" y="2373265"/>
            <a:ext cx="6875570" cy="1245425"/>
          </a:xfrm>
          <a:custGeom>
            <a:avLst/>
            <a:gdLst/>
            <a:ahLst/>
            <a:cxnLst/>
            <a:rect r="r" b="b" t="t" l="l"/>
            <a:pathLst>
              <a:path h="1245425" w="6875570">
                <a:moveTo>
                  <a:pt x="0" y="0"/>
                </a:moveTo>
                <a:lnTo>
                  <a:pt x="6875571" y="0"/>
                </a:lnTo>
                <a:lnTo>
                  <a:pt x="6875571" y="1245426"/>
                </a:lnTo>
                <a:lnTo>
                  <a:pt x="0" y="124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33072" y="3916452"/>
            <a:ext cx="4045614" cy="1227048"/>
          </a:xfrm>
          <a:custGeom>
            <a:avLst/>
            <a:gdLst/>
            <a:ahLst/>
            <a:cxnLst/>
            <a:rect r="r" b="b" t="t" l="l"/>
            <a:pathLst>
              <a:path h="1227048" w="4045614">
                <a:moveTo>
                  <a:pt x="0" y="0"/>
                </a:moveTo>
                <a:lnTo>
                  <a:pt x="4045615" y="0"/>
                </a:lnTo>
                <a:lnTo>
                  <a:pt x="4045615" y="1227048"/>
                </a:lnTo>
                <a:lnTo>
                  <a:pt x="0" y="1227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33072" y="5303145"/>
            <a:ext cx="3053415" cy="1519036"/>
          </a:xfrm>
          <a:custGeom>
            <a:avLst/>
            <a:gdLst/>
            <a:ahLst/>
            <a:cxnLst/>
            <a:rect r="r" b="b" t="t" l="l"/>
            <a:pathLst>
              <a:path h="1519036" w="3053415">
                <a:moveTo>
                  <a:pt x="0" y="0"/>
                </a:moveTo>
                <a:lnTo>
                  <a:pt x="3053415" y="0"/>
                </a:lnTo>
                <a:lnTo>
                  <a:pt x="3053415" y="1519035"/>
                </a:lnTo>
                <a:lnTo>
                  <a:pt x="0" y="151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3072" y="6981825"/>
            <a:ext cx="5360833" cy="1286941"/>
          </a:xfrm>
          <a:custGeom>
            <a:avLst/>
            <a:gdLst/>
            <a:ahLst/>
            <a:cxnLst/>
            <a:rect r="r" b="b" t="t" l="l"/>
            <a:pathLst>
              <a:path h="1286941" w="5360833">
                <a:moveTo>
                  <a:pt x="0" y="0"/>
                </a:moveTo>
                <a:lnTo>
                  <a:pt x="5360833" y="0"/>
                </a:lnTo>
                <a:lnTo>
                  <a:pt x="5360833" y="1286941"/>
                </a:lnTo>
                <a:lnTo>
                  <a:pt x="0" y="1286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61855" y="4888871"/>
            <a:ext cx="8664692" cy="3866619"/>
          </a:xfrm>
          <a:custGeom>
            <a:avLst/>
            <a:gdLst/>
            <a:ahLst/>
            <a:cxnLst/>
            <a:rect r="r" b="b" t="t" l="l"/>
            <a:pathLst>
              <a:path h="3866619" w="8664692">
                <a:moveTo>
                  <a:pt x="0" y="0"/>
                </a:moveTo>
                <a:lnTo>
                  <a:pt x="8664692" y="0"/>
                </a:lnTo>
                <a:lnTo>
                  <a:pt x="8664692" y="3866619"/>
                </a:lnTo>
                <a:lnTo>
                  <a:pt x="0" y="3866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396834" y="914400"/>
            <a:ext cx="252222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MODEL: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5620" y="4213428"/>
            <a:ext cx="161544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Accuracy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540" y="5629015"/>
            <a:ext cx="289560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Confusion Matrix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080" y="7108255"/>
            <a:ext cx="263652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AUC-ROC Score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23202" y="4084325"/>
            <a:ext cx="349758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83340" y="1979628"/>
            <a:ext cx="7078515" cy="1003374"/>
            <a:chOff x="0" y="0"/>
            <a:chExt cx="1864300" cy="2642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300" cy="264263"/>
            </a:xfrm>
            <a:custGeom>
              <a:avLst/>
              <a:gdLst/>
              <a:ahLst/>
              <a:cxnLst/>
              <a:rect r="r" b="b" t="t" l="l"/>
              <a:pathLst>
                <a:path h="264263" w="1864300">
                  <a:moveTo>
                    <a:pt x="55780" y="0"/>
                  </a:moveTo>
                  <a:lnTo>
                    <a:pt x="1808520" y="0"/>
                  </a:lnTo>
                  <a:cubicBezTo>
                    <a:pt x="1823314" y="0"/>
                    <a:pt x="1837502" y="5877"/>
                    <a:pt x="1847963" y="16338"/>
                  </a:cubicBezTo>
                  <a:cubicBezTo>
                    <a:pt x="1858423" y="26798"/>
                    <a:pt x="1864300" y="40986"/>
                    <a:pt x="1864300" y="55780"/>
                  </a:cubicBezTo>
                  <a:lnTo>
                    <a:pt x="1864300" y="208483"/>
                  </a:lnTo>
                  <a:cubicBezTo>
                    <a:pt x="1864300" y="223277"/>
                    <a:pt x="1858423" y="237465"/>
                    <a:pt x="1847963" y="247926"/>
                  </a:cubicBezTo>
                  <a:cubicBezTo>
                    <a:pt x="1837502" y="258386"/>
                    <a:pt x="1823314" y="264263"/>
                    <a:pt x="1808520" y="264263"/>
                  </a:cubicBezTo>
                  <a:lnTo>
                    <a:pt x="55780" y="264263"/>
                  </a:lnTo>
                  <a:cubicBezTo>
                    <a:pt x="24973" y="264263"/>
                    <a:pt x="0" y="239290"/>
                    <a:pt x="0" y="208483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64300" cy="31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04857" y="1912953"/>
            <a:ext cx="6235481" cy="1203399"/>
          </a:xfrm>
          <a:custGeom>
            <a:avLst/>
            <a:gdLst/>
            <a:ahLst/>
            <a:cxnLst/>
            <a:rect r="r" b="b" t="t" l="l"/>
            <a:pathLst>
              <a:path h="1203399" w="6235481">
                <a:moveTo>
                  <a:pt x="0" y="0"/>
                </a:moveTo>
                <a:lnTo>
                  <a:pt x="6235481" y="0"/>
                </a:lnTo>
                <a:lnTo>
                  <a:pt x="6235481" y="1203399"/>
                </a:lnTo>
                <a:lnTo>
                  <a:pt x="0" y="120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3" t="0" r="-933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01056" y="4204232"/>
            <a:ext cx="3629817" cy="1741331"/>
          </a:xfrm>
          <a:custGeom>
            <a:avLst/>
            <a:gdLst/>
            <a:ahLst/>
            <a:cxnLst/>
            <a:rect r="r" b="b" t="t" l="l"/>
            <a:pathLst>
              <a:path h="1741331" w="3629817">
                <a:moveTo>
                  <a:pt x="0" y="0"/>
                </a:moveTo>
                <a:lnTo>
                  <a:pt x="3629816" y="0"/>
                </a:lnTo>
                <a:lnTo>
                  <a:pt x="3629816" y="1741331"/>
                </a:lnTo>
                <a:lnTo>
                  <a:pt x="0" y="1741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16587" y="6762736"/>
            <a:ext cx="5523751" cy="1324133"/>
          </a:xfrm>
          <a:custGeom>
            <a:avLst/>
            <a:gdLst/>
            <a:ahLst/>
            <a:cxnLst/>
            <a:rect r="r" b="b" t="t" l="l"/>
            <a:pathLst>
              <a:path h="1324133" w="5523751">
                <a:moveTo>
                  <a:pt x="0" y="0"/>
                </a:moveTo>
                <a:lnTo>
                  <a:pt x="5523751" y="0"/>
                </a:lnTo>
                <a:lnTo>
                  <a:pt x="5523751" y="1324133"/>
                </a:lnTo>
                <a:lnTo>
                  <a:pt x="0" y="132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59438" y="5074897"/>
            <a:ext cx="8423377" cy="3221942"/>
          </a:xfrm>
          <a:custGeom>
            <a:avLst/>
            <a:gdLst/>
            <a:ahLst/>
            <a:cxnLst/>
            <a:rect r="r" b="b" t="t" l="l"/>
            <a:pathLst>
              <a:path h="3221942" w="8423377">
                <a:moveTo>
                  <a:pt x="0" y="0"/>
                </a:moveTo>
                <a:lnTo>
                  <a:pt x="8423377" y="0"/>
                </a:lnTo>
                <a:lnTo>
                  <a:pt x="8423377" y="3221942"/>
                </a:lnTo>
                <a:lnTo>
                  <a:pt x="0" y="3221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81595" y="914400"/>
            <a:ext cx="255270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MODEL: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0967" y="4899029"/>
            <a:ext cx="289560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Confusion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0967" y="7238601"/>
            <a:ext cx="263652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AUC-ROC Score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23202" y="4084325"/>
            <a:ext cx="349758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81967" y="2170632"/>
            <a:ext cx="7479887" cy="1084584"/>
          </a:xfrm>
          <a:custGeom>
            <a:avLst/>
            <a:gdLst/>
            <a:ahLst/>
            <a:cxnLst/>
            <a:rect r="r" b="b" t="t" l="l"/>
            <a:pathLst>
              <a:path h="1084584" w="7479887">
                <a:moveTo>
                  <a:pt x="0" y="0"/>
                </a:moveTo>
                <a:lnTo>
                  <a:pt x="7479888" y="0"/>
                </a:lnTo>
                <a:lnTo>
                  <a:pt x="7479888" y="1084584"/>
                </a:lnTo>
                <a:lnTo>
                  <a:pt x="0" y="108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68231" y="4641221"/>
            <a:ext cx="2833060" cy="1313336"/>
          </a:xfrm>
          <a:custGeom>
            <a:avLst/>
            <a:gdLst/>
            <a:ahLst/>
            <a:cxnLst/>
            <a:rect r="r" b="b" t="t" l="l"/>
            <a:pathLst>
              <a:path h="1313336" w="2833060">
                <a:moveTo>
                  <a:pt x="0" y="0"/>
                </a:moveTo>
                <a:lnTo>
                  <a:pt x="2833060" y="0"/>
                </a:lnTo>
                <a:lnTo>
                  <a:pt x="2833060" y="1313336"/>
                </a:lnTo>
                <a:lnTo>
                  <a:pt x="0" y="1313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713" r="-29890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23395" y="6354374"/>
            <a:ext cx="4920605" cy="1179465"/>
          </a:xfrm>
          <a:custGeom>
            <a:avLst/>
            <a:gdLst/>
            <a:ahLst/>
            <a:cxnLst/>
            <a:rect r="r" b="b" t="t" l="l"/>
            <a:pathLst>
              <a:path h="1179465" w="4920605">
                <a:moveTo>
                  <a:pt x="0" y="0"/>
                </a:moveTo>
                <a:lnTo>
                  <a:pt x="4920605" y="0"/>
                </a:lnTo>
                <a:lnTo>
                  <a:pt x="4920605" y="1179465"/>
                </a:lnTo>
                <a:lnTo>
                  <a:pt x="0" y="117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2381" r="-7984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80905" y="4910308"/>
            <a:ext cx="8369264" cy="3651092"/>
          </a:xfrm>
          <a:custGeom>
            <a:avLst/>
            <a:gdLst/>
            <a:ahLst/>
            <a:cxnLst/>
            <a:rect r="r" b="b" t="t" l="l"/>
            <a:pathLst>
              <a:path h="3651092" w="8369264">
                <a:moveTo>
                  <a:pt x="0" y="0"/>
                </a:moveTo>
                <a:lnTo>
                  <a:pt x="8369264" y="0"/>
                </a:lnTo>
                <a:lnTo>
                  <a:pt x="8369264" y="3651091"/>
                </a:lnTo>
                <a:lnTo>
                  <a:pt x="0" y="3651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66354" y="914400"/>
            <a:ext cx="258318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MODEL: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03287"/>
            <a:ext cx="289560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Confusion Matrix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27559"/>
            <a:ext cx="263652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AUC-ROC Score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23202" y="4084325"/>
            <a:ext cx="349758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516622" y="1979628"/>
            <a:ext cx="7078515" cy="1003374"/>
            <a:chOff x="0" y="0"/>
            <a:chExt cx="1864300" cy="2642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300" cy="264263"/>
            </a:xfrm>
            <a:custGeom>
              <a:avLst/>
              <a:gdLst/>
              <a:ahLst/>
              <a:cxnLst/>
              <a:rect r="r" b="b" t="t" l="l"/>
              <a:pathLst>
                <a:path h="264263" w="1864300">
                  <a:moveTo>
                    <a:pt x="55780" y="0"/>
                  </a:moveTo>
                  <a:lnTo>
                    <a:pt x="1808520" y="0"/>
                  </a:lnTo>
                  <a:cubicBezTo>
                    <a:pt x="1823314" y="0"/>
                    <a:pt x="1837502" y="5877"/>
                    <a:pt x="1847963" y="16338"/>
                  </a:cubicBezTo>
                  <a:cubicBezTo>
                    <a:pt x="1858423" y="26798"/>
                    <a:pt x="1864300" y="40986"/>
                    <a:pt x="1864300" y="55780"/>
                  </a:cubicBezTo>
                  <a:lnTo>
                    <a:pt x="1864300" y="208483"/>
                  </a:lnTo>
                  <a:cubicBezTo>
                    <a:pt x="1864300" y="223277"/>
                    <a:pt x="1858423" y="237465"/>
                    <a:pt x="1847963" y="247926"/>
                  </a:cubicBezTo>
                  <a:cubicBezTo>
                    <a:pt x="1837502" y="258386"/>
                    <a:pt x="1823314" y="264263"/>
                    <a:pt x="1808520" y="264263"/>
                  </a:cubicBezTo>
                  <a:lnTo>
                    <a:pt x="55780" y="264263"/>
                  </a:lnTo>
                  <a:cubicBezTo>
                    <a:pt x="24973" y="264263"/>
                    <a:pt x="0" y="239290"/>
                    <a:pt x="0" y="208483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64300" cy="31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3170785"/>
            <a:ext cx="7644442" cy="4110192"/>
          </a:xfrm>
          <a:custGeom>
            <a:avLst/>
            <a:gdLst/>
            <a:ahLst/>
            <a:cxnLst/>
            <a:rect r="r" b="b" t="t" l="l"/>
            <a:pathLst>
              <a:path h="4110192" w="7644442">
                <a:moveTo>
                  <a:pt x="0" y="0"/>
                </a:moveTo>
                <a:lnTo>
                  <a:pt x="7644442" y="0"/>
                </a:lnTo>
                <a:lnTo>
                  <a:pt x="7644442" y="4110192"/>
                </a:lnTo>
                <a:lnTo>
                  <a:pt x="0" y="411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266" r="-2627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52520" y="7604827"/>
            <a:ext cx="7046080" cy="759087"/>
          </a:xfrm>
          <a:custGeom>
            <a:avLst/>
            <a:gdLst/>
            <a:ahLst/>
            <a:cxnLst/>
            <a:rect r="r" b="b" t="t" l="l"/>
            <a:pathLst>
              <a:path h="759087" w="7046080">
                <a:moveTo>
                  <a:pt x="0" y="0"/>
                </a:moveTo>
                <a:lnTo>
                  <a:pt x="7046081" y="0"/>
                </a:lnTo>
                <a:lnTo>
                  <a:pt x="7046081" y="759087"/>
                </a:lnTo>
                <a:lnTo>
                  <a:pt x="0" y="75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13362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80905" y="5288921"/>
            <a:ext cx="8229831" cy="3147910"/>
          </a:xfrm>
          <a:custGeom>
            <a:avLst/>
            <a:gdLst/>
            <a:ahLst/>
            <a:cxnLst/>
            <a:rect r="r" b="b" t="t" l="l"/>
            <a:pathLst>
              <a:path h="3147910" w="8229831">
                <a:moveTo>
                  <a:pt x="0" y="0"/>
                </a:moveTo>
                <a:lnTo>
                  <a:pt x="8229831" y="0"/>
                </a:lnTo>
                <a:lnTo>
                  <a:pt x="8229831" y="3147910"/>
                </a:lnTo>
                <a:lnTo>
                  <a:pt x="0" y="314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08954" y="2694642"/>
            <a:ext cx="3350346" cy="1294963"/>
          </a:xfrm>
          <a:custGeom>
            <a:avLst/>
            <a:gdLst/>
            <a:ahLst/>
            <a:cxnLst/>
            <a:rect r="r" b="b" t="t" l="l"/>
            <a:pathLst>
              <a:path h="1294963" w="3350346">
                <a:moveTo>
                  <a:pt x="0" y="0"/>
                </a:moveTo>
                <a:lnTo>
                  <a:pt x="3350346" y="0"/>
                </a:lnTo>
                <a:lnTo>
                  <a:pt x="3350346" y="1294963"/>
                </a:lnTo>
                <a:lnTo>
                  <a:pt x="0" y="1294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785" t="0" r="0" b="-35943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70165" y="914400"/>
            <a:ext cx="257556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MODEL: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7261" y="2906802"/>
            <a:ext cx="289560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Confusion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86528"/>
            <a:ext cx="263652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AUC-ROC Score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47030" y="4494430"/>
            <a:ext cx="349758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Classification Report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55707" y="2013636"/>
            <a:ext cx="2430780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XG Boost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516622" y="1979628"/>
            <a:ext cx="7078515" cy="1003374"/>
            <a:chOff x="0" y="0"/>
            <a:chExt cx="1864300" cy="2642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300" cy="264263"/>
            </a:xfrm>
            <a:custGeom>
              <a:avLst/>
              <a:gdLst/>
              <a:ahLst/>
              <a:cxnLst/>
              <a:rect r="r" b="b" t="t" l="l"/>
              <a:pathLst>
                <a:path h="264263" w="1864300">
                  <a:moveTo>
                    <a:pt x="55780" y="0"/>
                  </a:moveTo>
                  <a:lnTo>
                    <a:pt x="1808520" y="0"/>
                  </a:lnTo>
                  <a:cubicBezTo>
                    <a:pt x="1823314" y="0"/>
                    <a:pt x="1837502" y="5877"/>
                    <a:pt x="1847963" y="16338"/>
                  </a:cubicBezTo>
                  <a:cubicBezTo>
                    <a:pt x="1858423" y="26798"/>
                    <a:pt x="1864300" y="40986"/>
                    <a:pt x="1864300" y="55780"/>
                  </a:cubicBezTo>
                  <a:lnTo>
                    <a:pt x="1864300" y="208483"/>
                  </a:lnTo>
                  <a:cubicBezTo>
                    <a:pt x="1864300" y="223277"/>
                    <a:pt x="1858423" y="237465"/>
                    <a:pt x="1847963" y="247926"/>
                  </a:cubicBezTo>
                  <a:cubicBezTo>
                    <a:pt x="1837502" y="258386"/>
                    <a:pt x="1823314" y="264263"/>
                    <a:pt x="1808520" y="264263"/>
                  </a:cubicBezTo>
                  <a:lnTo>
                    <a:pt x="55780" y="264263"/>
                  </a:lnTo>
                  <a:cubicBezTo>
                    <a:pt x="24973" y="264263"/>
                    <a:pt x="0" y="239290"/>
                    <a:pt x="0" y="208483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64300" cy="31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6378" y="3030627"/>
            <a:ext cx="7472959" cy="6889816"/>
          </a:xfrm>
          <a:custGeom>
            <a:avLst/>
            <a:gdLst/>
            <a:ahLst/>
            <a:cxnLst/>
            <a:rect r="r" b="b" t="t" l="l"/>
            <a:pathLst>
              <a:path h="6889816" w="7472959">
                <a:moveTo>
                  <a:pt x="0" y="0"/>
                </a:moveTo>
                <a:lnTo>
                  <a:pt x="7472959" y="0"/>
                </a:lnTo>
                <a:lnTo>
                  <a:pt x="7472959" y="6889815"/>
                </a:lnTo>
                <a:lnTo>
                  <a:pt x="0" y="688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0" t="0" r="-90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43947" y="2932218"/>
            <a:ext cx="6101766" cy="1022046"/>
          </a:xfrm>
          <a:custGeom>
            <a:avLst/>
            <a:gdLst/>
            <a:ahLst/>
            <a:cxnLst/>
            <a:rect r="r" b="b" t="t" l="l"/>
            <a:pathLst>
              <a:path h="1022046" w="6101766">
                <a:moveTo>
                  <a:pt x="0" y="0"/>
                </a:moveTo>
                <a:lnTo>
                  <a:pt x="6101766" y="0"/>
                </a:lnTo>
                <a:lnTo>
                  <a:pt x="6101766" y="1022046"/>
                </a:lnTo>
                <a:lnTo>
                  <a:pt x="0" y="102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11511" y="5602496"/>
            <a:ext cx="7447789" cy="2820850"/>
          </a:xfrm>
          <a:custGeom>
            <a:avLst/>
            <a:gdLst/>
            <a:ahLst/>
            <a:cxnLst/>
            <a:rect r="r" b="b" t="t" l="l"/>
            <a:pathLst>
              <a:path h="2820850" w="7447789">
                <a:moveTo>
                  <a:pt x="0" y="0"/>
                </a:moveTo>
                <a:lnTo>
                  <a:pt x="7447789" y="0"/>
                </a:lnTo>
                <a:lnTo>
                  <a:pt x="7447789" y="2820850"/>
                </a:lnTo>
                <a:lnTo>
                  <a:pt x="0" y="2820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73974" y="914400"/>
            <a:ext cx="256794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MODEL: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47030" y="1758956"/>
            <a:ext cx="289560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Confusion Matrix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47030" y="4494430"/>
            <a:ext cx="349758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Classification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12857" y="2013636"/>
            <a:ext cx="2316480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Stacking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1959" y="1577975"/>
            <a:ext cx="1346408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MODEL’S PERFORMANCE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4017760"/>
            <a:ext cx="18288000" cy="4000500"/>
          </a:xfrm>
          <a:custGeom>
            <a:avLst/>
            <a:gdLst/>
            <a:ahLst/>
            <a:cxnLst/>
            <a:rect r="r" b="b" t="t" l="l"/>
            <a:pathLst>
              <a:path h="4000500" w="18288000">
                <a:moveTo>
                  <a:pt x="0" y="0"/>
                </a:moveTo>
                <a:lnTo>
                  <a:pt x="18288000" y="0"/>
                </a:lnTo>
                <a:lnTo>
                  <a:pt x="18288000" y="4000500"/>
                </a:lnTo>
                <a:lnTo>
                  <a:pt x="0" y="400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79116" y="1092521"/>
            <a:ext cx="131800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HYPERPARAMETER TUNING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4005" y="2989198"/>
            <a:ext cx="10446164" cy="4308605"/>
          </a:xfrm>
          <a:custGeom>
            <a:avLst/>
            <a:gdLst/>
            <a:ahLst/>
            <a:cxnLst/>
            <a:rect r="r" b="b" t="t" l="l"/>
            <a:pathLst>
              <a:path h="4308605" w="10446164">
                <a:moveTo>
                  <a:pt x="0" y="0"/>
                </a:moveTo>
                <a:lnTo>
                  <a:pt x="10446164" y="0"/>
                </a:lnTo>
                <a:lnTo>
                  <a:pt x="10446164" y="4308604"/>
                </a:lnTo>
                <a:lnTo>
                  <a:pt x="0" y="430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8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0028" y="7612833"/>
            <a:ext cx="6439556" cy="1645467"/>
          </a:xfrm>
          <a:custGeom>
            <a:avLst/>
            <a:gdLst/>
            <a:ahLst/>
            <a:cxnLst/>
            <a:rect r="r" b="b" t="t" l="l"/>
            <a:pathLst>
              <a:path h="1645467" w="6439556">
                <a:moveTo>
                  <a:pt x="0" y="0"/>
                </a:moveTo>
                <a:lnTo>
                  <a:pt x="6439556" y="0"/>
                </a:lnTo>
                <a:lnTo>
                  <a:pt x="6439556" y="1645467"/>
                </a:lnTo>
                <a:lnTo>
                  <a:pt x="0" y="1645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44225" y="2372162"/>
            <a:ext cx="5215075" cy="2299660"/>
          </a:xfrm>
          <a:custGeom>
            <a:avLst/>
            <a:gdLst/>
            <a:ahLst/>
            <a:cxnLst/>
            <a:rect r="r" b="b" t="t" l="l"/>
            <a:pathLst>
              <a:path h="2299660" w="5215075">
                <a:moveTo>
                  <a:pt x="0" y="0"/>
                </a:moveTo>
                <a:lnTo>
                  <a:pt x="5215075" y="0"/>
                </a:lnTo>
                <a:lnTo>
                  <a:pt x="5215075" y="2299659"/>
                </a:lnTo>
                <a:lnTo>
                  <a:pt x="0" y="2299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78115" y="4881371"/>
            <a:ext cx="4614364" cy="1983997"/>
          </a:xfrm>
          <a:custGeom>
            <a:avLst/>
            <a:gdLst/>
            <a:ahLst/>
            <a:cxnLst/>
            <a:rect r="r" b="b" t="t" l="l"/>
            <a:pathLst>
              <a:path h="1983997" w="4614364">
                <a:moveTo>
                  <a:pt x="0" y="0"/>
                </a:moveTo>
                <a:lnTo>
                  <a:pt x="4614364" y="0"/>
                </a:lnTo>
                <a:lnTo>
                  <a:pt x="4614364" y="1983997"/>
                </a:lnTo>
                <a:lnTo>
                  <a:pt x="0" y="1983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78115" y="7074918"/>
            <a:ext cx="4547296" cy="2804042"/>
          </a:xfrm>
          <a:custGeom>
            <a:avLst/>
            <a:gdLst/>
            <a:ahLst/>
            <a:cxnLst/>
            <a:rect r="r" b="b" t="t" l="l"/>
            <a:pathLst>
              <a:path h="2804042" w="4547296">
                <a:moveTo>
                  <a:pt x="0" y="0"/>
                </a:moveTo>
                <a:lnTo>
                  <a:pt x="4547295" y="0"/>
                </a:lnTo>
                <a:lnTo>
                  <a:pt x="4547295" y="2804042"/>
                </a:lnTo>
                <a:lnTo>
                  <a:pt x="0" y="2804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0028" y="2295962"/>
            <a:ext cx="6256020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Best Model: Random Forest Classifier.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53980" y="933450"/>
            <a:ext cx="131800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PREDICTION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4036" y="2317751"/>
            <a:ext cx="11445405" cy="5551021"/>
          </a:xfrm>
          <a:custGeom>
            <a:avLst/>
            <a:gdLst/>
            <a:ahLst/>
            <a:cxnLst/>
            <a:rect r="r" b="b" t="t" l="l"/>
            <a:pathLst>
              <a:path h="5551021" w="11445405">
                <a:moveTo>
                  <a:pt x="0" y="0"/>
                </a:moveTo>
                <a:lnTo>
                  <a:pt x="11445405" y="0"/>
                </a:lnTo>
                <a:lnTo>
                  <a:pt x="11445405" y="5551021"/>
                </a:lnTo>
                <a:lnTo>
                  <a:pt x="0" y="5551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4036" y="8029097"/>
            <a:ext cx="12570131" cy="1461278"/>
          </a:xfrm>
          <a:custGeom>
            <a:avLst/>
            <a:gdLst/>
            <a:ahLst/>
            <a:cxnLst/>
            <a:rect r="r" b="b" t="t" l="l"/>
            <a:pathLst>
              <a:path h="1461278" w="12570131">
                <a:moveTo>
                  <a:pt x="0" y="0"/>
                </a:moveTo>
                <a:lnTo>
                  <a:pt x="12570131" y="0"/>
                </a:lnTo>
                <a:lnTo>
                  <a:pt x="12570131" y="1461277"/>
                </a:lnTo>
                <a:lnTo>
                  <a:pt x="0" y="1461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3980" y="933450"/>
            <a:ext cx="131800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PROJECT GOALS 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845001" y="4343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37843" y="3742599"/>
            <a:ext cx="11550610" cy="324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Develop a reliable, accurate classifier.</a:t>
            </a:r>
          </a:p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Standardize and clean email text data.</a:t>
            </a:r>
          </a:p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Engineer features to improve model performance.</a:t>
            </a:r>
          </a:p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Handle class imbalance effectively.</a:t>
            </a:r>
          </a:p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Train multiple models and tune for optimal accuracy.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Larana University | 2024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5225" y="1028700"/>
            <a:ext cx="11301259" cy="4181466"/>
          </a:xfrm>
          <a:custGeom>
            <a:avLst/>
            <a:gdLst/>
            <a:ahLst/>
            <a:cxnLst/>
            <a:rect r="r" b="b" t="t" l="l"/>
            <a:pathLst>
              <a:path h="4181466" w="11301259">
                <a:moveTo>
                  <a:pt x="0" y="0"/>
                </a:moveTo>
                <a:lnTo>
                  <a:pt x="11301259" y="0"/>
                </a:lnTo>
                <a:lnTo>
                  <a:pt x="11301259" y="4181466"/>
                </a:lnTo>
                <a:lnTo>
                  <a:pt x="0" y="4181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5225" y="5933231"/>
            <a:ext cx="11301259" cy="912803"/>
          </a:xfrm>
          <a:custGeom>
            <a:avLst/>
            <a:gdLst/>
            <a:ahLst/>
            <a:cxnLst/>
            <a:rect r="r" b="b" t="t" l="l"/>
            <a:pathLst>
              <a:path h="912803" w="11301259">
                <a:moveTo>
                  <a:pt x="0" y="0"/>
                </a:moveTo>
                <a:lnTo>
                  <a:pt x="11301259" y="0"/>
                </a:lnTo>
                <a:lnTo>
                  <a:pt x="11301259" y="912803"/>
                </a:lnTo>
                <a:lnTo>
                  <a:pt x="0" y="91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928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4166" y="7754388"/>
            <a:ext cx="11682318" cy="1563797"/>
          </a:xfrm>
          <a:custGeom>
            <a:avLst/>
            <a:gdLst/>
            <a:ahLst/>
            <a:cxnLst/>
            <a:rect r="r" b="b" t="t" l="l"/>
            <a:pathLst>
              <a:path h="1563797" w="11682318">
                <a:moveTo>
                  <a:pt x="0" y="0"/>
                </a:moveTo>
                <a:lnTo>
                  <a:pt x="11682318" y="0"/>
                </a:lnTo>
                <a:lnTo>
                  <a:pt x="11682318" y="1563797"/>
                </a:lnTo>
                <a:lnTo>
                  <a:pt x="0" y="1563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751" r="0" b="-266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750556" y="3600450"/>
            <a:ext cx="5154878" cy="3086100"/>
            <a:chOff x="0" y="0"/>
            <a:chExt cx="135766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57663" cy="812800"/>
            </a:xfrm>
            <a:custGeom>
              <a:avLst/>
              <a:gdLst/>
              <a:ahLst/>
              <a:cxnLst/>
              <a:rect r="r" b="b" t="t" l="l"/>
              <a:pathLst>
                <a:path h="812800" w="1357663">
                  <a:moveTo>
                    <a:pt x="76595" y="0"/>
                  </a:moveTo>
                  <a:lnTo>
                    <a:pt x="1281068" y="0"/>
                  </a:lnTo>
                  <a:cubicBezTo>
                    <a:pt x="1301383" y="0"/>
                    <a:pt x="1320865" y="8070"/>
                    <a:pt x="1335229" y="22434"/>
                  </a:cubicBezTo>
                  <a:cubicBezTo>
                    <a:pt x="1349594" y="36799"/>
                    <a:pt x="1357663" y="56281"/>
                    <a:pt x="1357663" y="76595"/>
                  </a:cubicBezTo>
                  <a:lnTo>
                    <a:pt x="1357663" y="736205"/>
                  </a:lnTo>
                  <a:cubicBezTo>
                    <a:pt x="1357663" y="778507"/>
                    <a:pt x="1323371" y="812800"/>
                    <a:pt x="1281068" y="812800"/>
                  </a:cubicBezTo>
                  <a:lnTo>
                    <a:pt x="76595" y="812800"/>
                  </a:lnTo>
                  <a:cubicBezTo>
                    <a:pt x="34293" y="812800"/>
                    <a:pt x="0" y="778507"/>
                    <a:pt x="0" y="736205"/>
                  </a:cubicBezTo>
                  <a:lnTo>
                    <a:pt x="0" y="76595"/>
                  </a:lnTo>
                  <a:cubicBezTo>
                    <a:pt x="0" y="34293"/>
                    <a:pt x="34293" y="0"/>
                    <a:pt x="76595" y="0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35766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Similarly, We performed the same process for all 4 datasets.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5225" y="6805174"/>
            <a:ext cx="15283310" cy="198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Unzip datasets  </a:t>
            </a:r>
          </a:p>
          <a:p>
            <a:pPr algn="just">
              <a:lnSpc>
                <a:spcPts val="901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05225" y="-76200"/>
            <a:ext cx="1528331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Kaggle Directory </a:t>
            </a:r>
          </a:p>
          <a:p>
            <a:pPr algn="just">
              <a:lnSpc>
                <a:spcPts val="7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75846" y="5096609"/>
            <a:ext cx="1528331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dataset </a:t>
            </a:r>
          </a:p>
          <a:p>
            <a:pPr algn="just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1841" y="1409641"/>
            <a:ext cx="11301259" cy="1483290"/>
          </a:xfrm>
          <a:custGeom>
            <a:avLst/>
            <a:gdLst/>
            <a:ahLst/>
            <a:cxnLst/>
            <a:rect r="r" b="b" t="t" l="l"/>
            <a:pathLst>
              <a:path h="1483290" w="11301259">
                <a:moveTo>
                  <a:pt x="0" y="0"/>
                </a:moveTo>
                <a:lnTo>
                  <a:pt x="11301259" y="0"/>
                </a:lnTo>
                <a:lnTo>
                  <a:pt x="11301259" y="1483290"/>
                </a:lnTo>
                <a:lnTo>
                  <a:pt x="0" y="148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1841" y="4049306"/>
            <a:ext cx="11301259" cy="3206732"/>
          </a:xfrm>
          <a:custGeom>
            <a:avLst/>
            <a:gdLst/>
            <a:ahLst/>
            <a:cxnLst/>
            <a:rect r="r" b="b" t="t" l="l"/>
            <a:pathLst>
              <a:path h="3206732" w="11301259">
                <a:moveTo>
                  <a:pt x="0" y="0"/>
                </a:moveTo>
                <a:lnTo>
                  <a:pt x="11301259" y="0"/>
                </a:lnTo>
                <a:lnTo>
                  <a:pt x="11301259" y="3206732"/>
                </a:lnTo>
                <a:lnTo>
                  <a:pt x="0" y="320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1841" y="8219326"/>
            <a:ext cx="11301259" cy="1271392"/>
          </a:xfrm>
          <a:custGeom>
            <a:avLst/>
            <a:gdLst/>
            <a:ahLst/>
            <a:cxnLst/>
            <a:rect r="r" b="b" t="t" l="l"/>
            <a:pathLst>
              <a:path h="1271392" w="11301259">
                <a:moveTo>
                  <a:pt x="0" y="0"/>
                </a:moveTo>
                <a:lnTo>
                  <a:pt x="11301259" y="0"/>
                </a:lnTo>
                <a:lnTo>
                  <a:pt x="11301259" y="1271392"/>
                </a:lnTo>
                <a:lnTo>
                  <a:pt x="0" y="127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7151" y="380256"/>
            <a:ext cx="1528331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data frame </a:t>
            </a:r>
          </a:p>
          <a:p>
            <a:pPr algn="just">
              <a:lnSpc>
                <a:spcPts val="7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57151" y="2986931"/>
            <a:ext cx="152833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Frame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1841" y="7184666"/>
            <a:ext cx="1528331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Drop Column </a:t>
            </a:r>
          </a:p>
          <a:p>
            <a:pPr algn="just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9754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4423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4257" y="1753365"/>
            <a:ext cx="11301259" cy="1139566"/>
          </a:xfrm>
          <a:custGeom>
            <a:avLst/>
            <a:gdLst/>
            <a:ahLst/>
            <a:cxnLst/>
            <a:rect r="r" b="b" t="t" l="l"/>
            <a:pathLst>
              <a:path h="1139566" w="11301259">
                <a:moveTo>
                  <a:pt x="0" y="0"/>
                </a:moveTo>
                <a:lnTo>
                  <a:pt x="11301259" y="0"/>
                </a:lnTo>
                <a:lnTo>
                  <a:pt x="11301259" y="1139566"/>
                </a:lnTo>
                <a:lnTo>
                  <a:pt x="0" y="113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00" t="0" r="-1020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4257" y="4342252"/>
            <a:ext cx="11301259" cy="4916048"/>
          </a:xfrm>
          <a:custGeom>
            <a:avLst/>
            <a:gdLst/>
            <a:ahLst/>
            <a:cxnLst/>
            <a:rect r="r" b="b" t="t" l="l"/>
            <a:pathLst>
              <a:path h="4916048" w="11301259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37968" y="507895"/>
            <a:ext cx="152833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Combined Dataset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7968" y="3116784"/>
            <a:ext cx="152833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Data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582762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4441" y="6052820"/>
            <a:ext cx="11301259" cy="762835"/>
          </a:xfrm>
          <a:custGeom>
            <a:avLst/>
            <a:gdLst/>
            <a:ahLst/>
            <a:cxnLst/>
            <a:rect r="r" b="b" t="t" l="l"/>
            <a:pathLst>
              <a:path h="762835" w="11301259">
                <a:moveTo>
                  <a:pt x="0" y="0"/>
                </a:moveTo>
                <a:lnTo>
                  <a:pt x="11301259" y="0"/>
                </a:lnTo>
                <a:lnTo>
                  <a:pt x="11301259" y="762835"/>
                </a:lnTo>
                <a:lnTo>
                  <a:pt x="0" y="76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365" y="7909861"/>
            <a:ext cx="8294635" cy="791088"/>
          </a:xfrm>
          <a:custGeom>
            <a:avLst/>
            <a:gdLst/>
            <a:ahLst/>
            <a:cxnLst/>
            <a:rect r="r" b="b" t="t" l="l"/>
            <a:pathLst>
              <a:path h="791088" w="8294635">
                <a:moveTo>
                  <a:pt x="0" y="0"/>
                </a:moveTo>
                <a:lnTo>
                  <a:pt x="8294635" y="0"/>
                </a:lnTo>
                <a:lnTo>
                  <a:pt x="8294635" y="791088"/>
                </a:lnTo>
                <a:lnTo>
                  <a:pt x="0" y="79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247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9365" y="898952"/>
            <a:ext cx="52654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Data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43527"/>
            <a:ext cx="11555033" cy="277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1.Lower case conversion for consistency,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2.Whitespace and newline removal,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3.Removal of stopwords (keep essential ones like “not” and “but”),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4.Lemmatization for word consistency,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5.Cleaning out URLs, email addresses, and HTML tags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4441" y="5057775"/>
            <a:ext cx="501396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HTML Tags Removal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4441" y="6988084"/>
            <a:ext cx="454914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Newline Removal: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1817617"/>
            <a:ext cx="4630578" cy="4086432"/>
          </a:xfrm>
          <a:custGeom>
            <a:avLst/>
            <a:gdLst/>
            <a:ahLst/>
            <a:cxnLst/>
            <a:rect r="r" b="b" t="t" l="l"/>
            <a:pathLst>
              <a:path h="4086432" w="4630578">
                <a:moveTo>
                  <a:pt x="0" y="0"/>
                </a:moveTo>
                <a:lnTo>
                  <a:pt x="4630578" y="0"/>
                </a:lnTo>
                <a:lnTo>
                  <a:pt x="4630578" y="4086432"/>
                </a:lnTo>
                <a:lnTo>
                  <a:pt x="0" y="4086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01523" y="1817617"/>
            <a:ext cx="4491874" cy="4086432"/>
          </a:xfrm>
          <a:custGeom>
            <a:avLst/>
            <a:gdLst/>
            <a:ahLst/>
            <a:cxnLst/>
            <a:rect r="r" b="b" t="t" l="l"/>
            <a:pathLst>
              <a:path h="4086432" w="4491874">
                <a:moveTo>
                  <a:pt x="0" y="0"/>
                </a:moveTo>
                <a:lnTo>
                  <a:pt x="4491874" y="0"/>
                </a:lnTo>
                <a:lnTo>
                  <a:pt x="4491874" y="4086432"/>
                </a:lnTo>
                <a:lnTo>
                  <a:pt x="0" y="4086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21530" y="5842254"/>
            <a:ext cx="5061709" cy="3999946"/>
          </a:xfrm>
          <a:custGeom>
            <a:avLst/>
            <a:gdLst/>
            <a:ahLst/>
            <a:cxnLst/>
            <a:rect r="r" b="b" t="t" l="l"/>
            <a:pathLst>
              <a:path h="3999946" w="5061709">
                <a:moveTo>
                  <a:pt x="0" y="0"/>
                </a:moveTo>
                <a:lnTo>
                  <a:pt x="5061709" y="0"/>
                </a:lnTo>
                <a:lnTo>
                  <a:pt x="5061709" y="3999946"/>
                </a:lnTo>
                <a:lnTo>
                  <a:pt x="0" y="399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8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85788" y="5904049"/>
            <a:ext cx="5902212" cy="3995508"/>
          </a:xfrm>
          <a:custGeom>
            <a:avLst/>
            <a:gdLst/>
            <a:ahLst/>
            <a:cxnLst/>
            <a:rect r="r" b="b" t="t" l="l"/>
            <a:pathLst>
              <a:path h="3995508" w="5902212">
                <a:moveTo>
                  <a:pt x="0" y="0"/>
                </a:moveTo>
                <a:lnTo>
                  <a:pt x="5902212" y="0"/>
                </a:lnTo>
                <a:lnTo>
                  <a:pt x="5902212" y="3995508"/>
                </a:lnTo>
                <a:lnTo>
                  <a:pt x="0" y="3995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061346" y="2075504"/>
            <a:ext cx="4984104" cy="3086100"/>
            <a:chOff x="0" y="0"/>
            <a:chExt cx="1312686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2686" cy="812800"/>
            </a:xfrm>
            <a:custGeom>
              <a:avLst/>
              <a:gdLst/>
              <a:ahLst/>
              <a:cxnLst/>
              <a:rect r="r" b="b" t="t" l="l"/>
              <a:pathLst>
                <a:path h="812800" w="1312686">
                  <a:moveTo>
                    <a:pt x="79219" y="0"/>
                  </a:moveTo>
                  <a:lnTo>
                    <a:pt x="1233466" y="0"/>
                  </a:lnTo>
                  <a:cubicBezTo>
                    <a:pt x="1277218" y="0"/>
                    <a:pt x="1312686" y="35468"/>
                    <a:pt x="1312686" y="79219"/>
                  </a:cubicBezTo>
                  <a:lnTo>
                    <a:pt x="1312686" y="733581"/>
                  </a:lnTo>
                  <a:cubicBezTo>
                    <a:pt x="1312686" y="754591"/>
                    <a:pt x="1304339" y="774741"/>
                    <a:pt x="1289483" y="789597"/>
                  </a:cubicBezTo>
                  <a:cubicBezTo>
                    <a:pt x="1274626" y="804454"/>
                    <a:pt x="1254477" y="812800"/>
                    <a:pt x="1233466" y="812800"/>
                  </a:cubicBezTo>
                  <a:lnTo>
                    <a:pt x="79219" y="812800"/>
                  </a:lnTo>
                  <a:cubicBezTo>
                    <a:pt x="58209" y="812800"/>
                    <a:pt x="38059" y="804454"/>
                    <a:pt x="23203" y="789597"/>
                  </a:cubicBezTo>
                  <a:cubicBezTo>
                    <a:pt x="8346" y="774741"/>
                    <a:pt x="0" y="754591"/>
                    <a:pt x="0" y="733581"/>
                  </a:cubicBezTo>
                  <a:lnTo>
                    <a:pt x="0" y="79219"/>
                  </a:lnTo>
                  <a:cubicBezTo>
                    <a:pt x="0" y="58209"/>
                    <a:pt x="8346" y="38059"/>
                    <a:pt x="23203" y="23203"/>
                  </a:cubicBezTo>
                  <a:cubicBezTo>
                    <a:pt x="38059" y="8346"/>
                    <a:pt x="58209" y="0"/>
                    <a:pt x="79219" y="0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1268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374130" y="554038"/>
            <a:ext cx="55397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Feature 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17488" y="2386752"/>
            <a:ext cx="4271820" cy="238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•Word Count: Before and after cleaning.</a:t>
            </a:r>
          </a:p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•Character Count: Measures text length before and after cleaning.</a:t>
            </a:r>
          </a:p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•Stopwords Count: Total count before and after removal.</a:t>
            </a:r>
          </a:p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•Punctuation Count: Captures punctuation as a feature.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04686" y="1511310"/>
            <a:ext cx="131800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EXPLORATOTY DATA ANALYSIS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82801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6247" y="3706910"/>
            <a:ext cx="15975505" cy="5059727"/>
          </a:xfrm>
          <a:custGeom>
            <a:avLst/>
            <a:gdLst/>
            <a:ahLst/>
            <a:cxnLst/>
            <a:rect r="r" b="b" t="t" l="l"/>
            <a:pathLst>
              <a:path h="5059727" w="15975505">
                <a:moveTo>
                  <a:pt x="0" y="0"/>
                </a:moveTo>
                <a:lnTo>
                  <a:pt x="15975506" y="0"/>
                </a:lnTo>
                <a:lnTo>
                  <a:pt x="15975506" y="5059728"/>
                </a:lnTo>
                <a:lnTo>
                  <a:pt x="0" y="505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348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1786" y="3076991"/>
            <a:ext cx="1828800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Used words                            Word count disambiguation by category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DAGVySOw5qw</dc:identifier>
  <dcterms:modified xsi:type="dcterms:W3CDTF">2011-08-01T06:04:30Z</dcterms:modified>
  <cp:revision>1</cp:revision>
  <dc:title>Beige Pastel Minimalist Thesis Defense Presentation</dc:title>
</cp:coreProperties>
</file>